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Old Standard TT"/>
      <p:regular r:id="rId41"/>
      <p:bold r:id="rId42"/>
      <p: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ldStandardTT-bold.fntdata"/><Relationship Id="rId41" Type="http://schemas.openxmlformats.org/officeDocument/2006/relationships/font" Target="fonts/OldStandardTT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ldStandardT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sympygamma.com/input/?i=limit%28x*log%28x%29%2C+x%2C+0%29" TargetMode="External"/><Relationship Id="rId4" Type="http://schemas.openxmlformats.org/officeDocument/2006/relationships/hyperlink" Target="http://www.sympygamma.com/input/?i=limit%28x*log%28x%29%2C+x%2C+0%29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181250" y="168075"/>
            <a:ext cx="7219200" cy="15687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000000"/>
                </a:solidFill>
              </a:rPr>
              <a:t>Introduction to </a:t>
            </a:r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5860675" y="3113425"/>
            <a:ext cx="3162000" cy="16257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700">
                <a:solidFill>
                  <a:srgbClr val="F3F3F3"/>
                </a:solidFill>
              </a:rPr>
              <a:t>Bhavesh Anand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700">
                <a:solidFill>
                  <a:srgbClr val="F3F3F3"/>
                </a:solidFill>
              </a:rPr>
              <a:t>College of Technology, pantnagar</a:t>
            </a:r>
          </a:p>
        </p:txBody>
      </p:sp>
      <p:sp>
        <p:nvSpPr>
          <p:cNvPr id="61" name="Shape 61"/>
          <p:cNvSpPr/>
          <p:nvPr/>
        </p:nvSpPr>
        <p:spPr>
          <a:xfrm>
            <a:off x="1181249" y="1812400"/>
            <a:ext cx="6781500" cy="16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1912050"/>
            <a:ext cx="8520600" cy="109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Types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String</a:t>
            </a:r>
          </a:p>
        </p:txBody>
      </p:sp>
      <p:sp>
        <p:nvSpPr>
          <p:cNvPr id="120" name="Shape 120"/>
          <p:cNvSpPr/>
          <p:nvPr/>
        </p:nvSpPr>
        <p:spPr>
          <a:xfrm>
            <a:off x="1960200" y="983475"/>
            <a:ext cx="5223600" cy="397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Number</a:t>
            </a:r>
          </a:p>
        </p:txBody>
      </p:sp>
      <p:sp>
        <p:nvSpPr>
          <p:cNvPr id="126" name="Shape 126"/>
          <p:cNvSpPr/>
          <p:nvPr/>
        </p:nvSpPr>
        <p:spPr>
          <a:xfrm>
            <a:off x="2073675" y="768700"/>
            <a:ext cx="5133600" cy="39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541950" y="3278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Null</a:t>
            </a:r>
          </a:p>
        </p:txBody>
      </p:sp>
      <p:sp>
        <p:nvSpPr>
          <p:cNvPr id="132" name="Shape 132"/>
          <p:cNvSpPr/>
          <p:nvPr/>
        </p:nvSpPr>
        <p:spPr>
          <a:xfrm>
            <a:off x="2193075" y="1708200"/>
            <a:ext cx="4894800" cy="172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List</a:t>
            </a:r>
          </a:p>
        </p:txBody>
      </p:sp>
      <p:sp>
        <p:nvSpPr>
          <p:cNvPr id="138" name="Shape 138"/>
          <p:cNvSpPr/>
          <p:nvPr/>
        </p:nvSpPr>
        <p:spPr>
          <a:xfrm>
            <a:off x="846900" y="847500"/>
            <a:ext cx="7450200" cy="344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List</a:t>
            </a:r>
          </a:p>
        </p:txBody>
      </p:sp>
      <p:sp>
        <p:nvSpPr>
          <p:cNvPr id="144" name="Shape 144"/>
          <p:cNvSpPr/>
          <p:nvPr/>
        </p:nvSpPr>
        <p:spPr>
          <a:xfrm>
            <a:off x="610425" y="969300"/>
            <a:ext cx="7710900" cy="320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Dictionaries</a:t>
            </a:r>
          </a:p>
        </p:txBody>
      </p:sp>
      <p:sp>
        <p:nvSpPr>
          <p:cNvPr id="150" name="Shape 150"/>
          <p:cNvSpPr/>
          <p:nvPr/>
        </p:nvSpPr>
        <p:spPr>
          <a:xfrm>
            <a:off x="936675" y="983475"/>
            <a:ext cx="7407600" cy="38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Booleans</a:t>
            </a:r>
          </a:p>
        </p:txBody>
      </p:sp>
      <p:sp>
        <p:nvSpPr>
          <p:cNvPr id="156" name="Shape 156"/>
          <p:cNvSpPr/>
          <p:nvPr/>
        </p:nvSpPr>
        <p:spPr>
          <a:xfrm>
            <a:off x="980250" y="958700"/>
            <a:ext cx="7183500" cy="349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1912050"/>
            <a:ext cx="8520600" cy="109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Operators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Arithmetic Manipulation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1661750" y="893125"/>
            <a:ext cx="5663400" cy="413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588650" y="1411875"/>
            <a:ext cx="6221100" cy="266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2180"/>
              </a:spcBef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Final year student at College of Technology, Pantnagar</a:t>
            </a:r>
          </a:p>
          <a:p>
            <a:pPr indent="-342900" lvl="0" marL="457200" rtl="0">
              <a:spcBef>
                <a:spcPts val="2180"/>
              </a:spcBef>
              <a:buClr>
                <a:srgbClr val="000000"/>
              </a:buClr>
              <a:buSzPts val="1800"/>
              <a:buChar char="❖"/>
            </a:pPr>
            <a:r>
              <a:rPr lang="en" sz="1800"/>
              <a:t>Open Source Contributor at Fossasia, Kivy, Melissa</a:t>
            </a:r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2453575" y="168075"/>
            <a:ext cx="60966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2180"/>
              </a:spcBef>
              <a:buNone/>
            </a:pPr>
            <a:r>
              <a:rPr lang="en">
                <a:solidFill>
                  <a:srgbClr val="000000"/>
                </a:solidFill>
              </a:rPr>
              <a:t>About Me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50" y="168075"/>
            <a:ext cx="1917800" cy="46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String</a:t>
            </a:r>
            <a:r>
              <a:rPr lang="en" sz="3000"/>
              <a:t> Manipulation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1740850" y="798050"/>
            <a:ext cx="5211300" cy="41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Logical Comparison</a:t>
            </a:r>
          </a:p>
        </p:txBody>
      </p:sp>
      <p:sp>
        <p:nvSpPr>
          <p:cNvPr id="179" name="Shape 179"/>
          <p:cNvSpPr/>
          <p:nvPr/>
        </p:nvSpPr>
        <p:spPr>
          <a:xfrm>
            <a:off x="1808700" y="893127"/>
            <a:ext cx="5860200" cy="365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Arithmetic Comparison</a:t>
            </a:r>
          </a:p>
        </p:txBody>
      </p:sp>
      <p:sp>
        <p:nvSpPr>
          <p:cNvPr id="185" name="Shape 185"/>
          <p:cNvSpPr/>
          <p:nvPr/>
        </p:nvSpPr>
        <p:spPr>
          <a:xfrm>
            <a:off x="1975350" y="1232175"/>
            <a:ext cx="5193300" cy="337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Identity Comparison</a:t>
            </a:r>
          </a:p>
        </p:txBody>
      </p:sp>
      <p:sp>
        <p:nvSpPr>
          <p:cNvPr id="191" name="Shape 191"/>
          <p:cNvSpPr/>
          <p:nvPr/>
        </p:nvSpPr>
        <p:spPr>
          <a:xfrm>
            <a:off x="2030700" y="893125"/>
            <a:ext cx="5082600" cy="359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13425" y="2008650"/>
            <a:ext cx="8520600" cy="112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4800"/>
              <a:t>Control Flow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Conditionals</a:t>
            </a:r>
          </a:p>
        </p:txBody>
      </p:sp>
      <p:sp>
        <p:nvSpPr>
          <p:cNvPr id="202" name="Shape 202"/>
          <p:cNvSpPr/>
          <p:nvPr/>
        </p:nvSpPr>
        <p:spPr>
          <a:xfrm>
            <a:off x="2684100" y="893125"/>
            <a:ext cx="3775800" cy="39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For Loop</a:t>
            </a:r>
          </a:p>
        </p:txBody>
      </p:sp>
      <p:sp>
        <p:nvSpPr>
          <p:cNvPr id="208" name="Shape 208"/>
          <p:cNvSpPr/>
          <p:nvPr/>
        </p:nvSpPr>
        <p:spPr>
          <a:xfrm>
            <a:off x="1573950" y="903213"/>
            <a:ext cx="5996100" cy="137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9" name="Shape 209"/>
          <p:cNvSpPr/>
          <p:nvPr/>
        </p:nvSpPr>
        <p:spPr>
          <a:xfrm>
            <a:off x="1573950" y="2459486"/>
            <a:ext cx="5996100" cy="178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While Loop</a:t>
            </a:r>
          </a:p>
        </p:txBody>
      </p:sp>
      <p:sp>
        <p:nvSpPr>
          <p:cNvPr id="215" name="Shape 215"/>
          <p:cNvSpPr/>
          <p:nvPr/>
        </p:nvSpPr>
        <p:spPr>
          <a:xfrm>
            <a:off x="2390550" y="1567201"/>
            <a:ext cx="4362900" cy="200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13425" y="2008650"/>
            <a:ext cx="8520600" cy="112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Functions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Basic Function</a:t>
            </a:r>
          </a:p>
        </p:txBody>
      </p:sp>
      <p:sp>
        <p:nvSpPr>
          <p:cNvPr id="226" name="Shape 226"/>
          <p:cNvSpPr/>
          <p:nvPr/>
        </p:nvSpPr>
        <p:spPr>
          <a:xfrm>
            <a:off x="2316300" y="1267050"/>
            <a:ext cx="4511400" cy="2609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575700" y="254000"/>
            <a:ext cx="4353000" cy="436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Background</a:t>
            </a:r>
          </a:p>
          <a:p>
            <a:pPr indent="-342900" lvl="0" marL="457200" rtl="0">
              <a:lnSpc>
                <a:spcPct val="100000"/>
              </a:lnSpc>
              <a:spcBef>
                <a:spcPts val="219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Syntax</a:t>
            </a:r>
          </a:p>
          <a:p>
            <a:pPr indent="-34290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Types </a:t>
            </a:r>
          </a:p>
          <a:p>
            <a:pPr indent="-34290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Operators </a:t>
            </a:r>
          </a:p>
          <a:p>
            <a:pPr indent="-34290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Control Flow</a:t>
            </a:r>
          </a:p>
          <a:p>
            <a:pPr indent="-34290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Functions</a:t>
            </a:r>
          </a:p>
          <a:p>
            <a:pPr indent="-34290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SymPy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Functions with arguments</a:t>
            </a:r>
          </a:p>
        </p:txBody>
      </p:sp>
      <p:sp>
        <p:nvSpPr>
          <p:cNvPr id="232" name="Shape 232"/>
          <p:cNvSpPr/>
          <p:nvPr/>
        </p:nvSpPr>
        <p:spPr>
          <a:xfrm>
            <a:off x="2351325" y="893125"/>
            <a:ext cx="4149900" cy="37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Fibonacci </a:t>
            </a:r>
          </a:p>
        </p:txBody>
      </p:sp>
      <p:sp>
        <p:nvSpPr>
          <p:cNvPr id="238" name="Shape 238"/>
          <p:cNvSpPr/>
          <p:nvPr/>
        </p:nvSpPr>
        <p:spPr>
          <a:xfrm>
            <a:off x="2028750" y="893125"/>
            <a:ext cx="5086500" cy="368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13425" y="2008650"/>
            <a:ext cx="8520600" cy="112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SymPy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Features</a:t>
            </a:r>
            <a:r>
              <a:rPr lang="en" sz="3000"/>
              <a:t>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76600" y="1328075"/>
            <a:ext cx="78333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</a:rPr>
              <a:t>SymPy is a Python library for symbolic mathematics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Limits:</a:t>
            </a:r>
            <a:r>
              <a:rPr lang="en" sz="1800">
                <a:solidFill>
                  <a:schemeClr val="dk1"/>
                </a:solidFill>
                <a:hlinkClick r:id="rId3"/>
              </a:rPr>
              <a:t>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limit(x*log(x), x, 0) -&gt; 0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Differentiation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Integration: It uses extended Risch-Norman heuristic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Taylor (Laurent) series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Polynomial equations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Algebraic equations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Differential equations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Difference equations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Systems of equations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Symbols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 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619300" y="1057950"/>
            <a:ext cx="3905400" cy="3804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from sympy import Symbol, pprint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def main():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a = Symbol('a')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b = Symbol('b')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c = Symbol('c')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e = ( a*b*b + 2*b*a*b )**c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print('')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pprint(e)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print('')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if __name__ == "__main__":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main()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Differentiation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 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2484150" y="1204250"/>
            <a:ext cx="4175700" cy="353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import sympy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from sympy import pprint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def main():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a = sympy.Symbol('a')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b = sympy.Symbol('b')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e = (a + 2*b)**5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print("\n\nDifferentiating w.r.t. a:")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print()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pprint(e.diff(a))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print("\n\nDifferentiating w.r.t. b:")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print()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pprint(e.diff(b))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if __name__ == "__main__":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	main()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970550"/>
            <a:ext cx="8520600" cy="123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55800" y="1934400"/>
            <a:ext cx="8520600" cy="136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1046400"/>
            <a:ext cx="8520600" cy="368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Multi-purpose (Web, GUI, Scripting, etc.)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Object Oriented</a:t>
            </a:r>
          </a:p>
          <a:p>
            <a:pPr indent="-355600" lvl="0" marL="457200" rtl="0">
              <a:spcBef>
                <a:spcPts val="219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Interpreted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Strongly typed and Dynamically typed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Focus on readability and productivity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1943350"/>
            <a:ext cx="8520600" cy="97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4800"/>
              <a:t>Syntax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280150"/>
            <a:ext cx="8003100" cy="107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/>
              <a:t>Hello World</a:t>
            </a:r>
          </a:p>
        </p:txBody>
      </p:sp>
      <p:sp>
        <p:nvSpPr>
          <p:cNvPr id="95" name="Shape 95"/>
          <p:cNvSpPr/>
          <p:nvPr/>
        </p:nvSpPr>
        <p:spPr>
          <a:xfrm>
            <a:off x="2231850" y="2546475"/>
            <a:ext cx="4680300" cy="163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6" name="Shape 96"/>
          <p:cNvSpPr/>
          <p:nvPr/>
        </p:nvSpPr>
        <p:spPr>
          <a:xfrm>
            <a:off x="2872675" y="1736175"/>
            <a:ext cx="2971200" cy="810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7140000" dist="19050">
              <a:srgbClr val="000000">
                <a:alpha val="42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>
                <a:solidFill>
                  <a:srgbClr val="FF00FF"/>
                </a:solidFill>
                <a:highlight>
                  <a:srgbClr val="F3F3F3"/>
                </a:highlight>
              </a:rPr>
              <a:t>any_var</a:t>
            </a:r>
            <a:r>
              <a:rPr lang="en">
                <a:highlight>
                  <a:srgbClr val="F3F3F3"/>
                </a:highlight>
              </a:rPr>
              <a:t> </a:t>
            </a:r>
            <a:r>
              <a:rPr lang="en" sz="2400">
                <a:highlight>
                  <a:srgbClr val="F3F3F3"/>
                </a:highlight>
              </a:rPr>
              <a:t>=</a:t>
            </a:r>
            <a:r>
              <a:rPr lang="en">
                <a:highlight>
                  <a:srgbClr val="F3F3F3"/>
                </a:highlight>
              </a:rPr>
              <a:t> </a:t>
            </a:r>
            <a:r>
              <a:rPr b="1" lang="en" sz="2400">
                <a:solidFill>
                  <a:srgbClr val="13763D"/>
                </a:solidFill>
                <a:highlight>
                  <a:srgbClr val="F3F3F3"/>
                </a:highlight>
              </a:rPr>
              <a:t>input 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60825"/>
            <a:ext cx="8520600" cy="120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Indentation</a:t>
            </a:r>
          </a:p>
        </p:txBody>
      </p:sp>
      <p:sp>
        <p:nvSpPr>
          <p:cNvPr id="102" name="Shape 102"/>
          <p:cNvSpPr/>
          <p:nvPr/>
        </p:nvSpPr>
        <p:spPr>
          <a:xfrm>
            <a:off x="201975" y="1367125"/>
            <a:ext cx="4421400" cy="280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3" name="Shape 103"/>
          <p:cNvSpPr/>
          <p:nvPr/>
        </p:nvSpPr>
        <p:spPr>
          <a:xfrm>
            <a:off x="4555675" y="1367125"/>
            <a:ext cx="4374900" cy="280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60825"/>
            <a:ext cx="8520600" cy="120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Comments</a:t>
            </a:r>
          </a:p>
        </p:txBody>
      </p:sp>
      <p:sp>
        <p:nvSpPr>
          <p:cNvPr id="109" name="Shape 109"/>
          <p:cNvSpPr/>
          <p:nvPr/>
        </p:nvSpPr>
        <p:spPr>
          <a:xfrm>
            <a:off x="825250" y="1096500"/>
            <a:ext cx="7857000" cy="304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